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11963" cy="99425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15889-9037-4F46-A5B2-8BCAB0E28088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41FC0-B704-46E5-904F-6C292D0F79A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77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F133-BAA8-024B-B898-5324EF043CF5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64C1-1AA7-F740-AE2F-DB7F5BB0BA0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32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59910" y="9445928"/>
            <a:ext cx="2952053" cy="49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CB81C2E-23CB-0E4F-B87A-3F0AA481B9F9}" type="slidenum">
              <a:rPr lang="sv-SE"/>
              <a:pPr algn="r"/>
              <a:t>1</a:t>
            </a:fld>
            <a:endParaRPr lang="sv-S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0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1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5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8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9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City Management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Arbetsutskott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Konsulter</a:t>
            </a:r>
          </a:p>
          <a:p>
            <a:pPr eaLnBrk="1" hangingPunct="1"/>
            <a:endParaRPr lang="sv-SE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Snabb och rörlig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Synlig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Förankrad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Politiker viktiga</a:t>
            </a:r>
          </a:p>
          <a:p>
            <a:pPr eaLnBrk="1" hangingPunct="1"/>
            <a:endParaRPr lang="sv-S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Skapa tillfällen att mötas och prata</a:t>
            </a:r>
          </a:p>
          <a:p>
            <a:pPr eaLnBrk="1" hangingPunct="1"/>
            <a:r>
              <a:rPr lang="sv-SE">
                <a:ea typeface="ＭＳ Ｐゴシック" charset="0"/>
                <a:cs typeface="ＭＳ Ｐゴシック" charset="0"/>
              </a:rPr>
              <a:t>Studiebesök </a:t>
            </a:r>
            <a:r>
              <a:rPr lang="sv-SE" dirty="0">
                <a:ea typeface="ＭＳ Ｐゴシック" charset="0"/>
                <a:cs typeface="ＭＳ Ｐゴシック" charset="0"/>
              </a:rPr>
              <a:t>bästa tipset</a:t>
            </a:r>
          </a:p>
          <a:p>
            <a:pPr eaLnBrk="1" hangingPunct="1"/>
            <a:endParaRPr lang="sv-S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9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9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0600" y="30099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Helvetica"/>
                <a:cs typeface="Helvetic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971800" y="2057400"/>
            <a:ext cx="80645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8064500" cy="10795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676400"/>
            <a:ext cx="395605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95605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32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71800" y="2057400"/>
            <a:ext cx="806450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531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24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02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0" name="Picture 9" descr="bakgrund ppt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72200"/>
            <a:ext cx="9144000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6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>
          <a:solidFill>
            <a:schemeClr val="tx1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skerville" charset="0"/>
          <a:ea typeface="ＭＳ Ｐゴシック" pitchFamily="96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skerville" charset="0"/>
          <a:ea typeface="ＭＳ Ｐゴシック" pitchFamily="96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skerville" charset="0"/>
          <a:ea typeface="ＭＳ Ｐゴシック" pitchFamily="96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skerville" charset="0"/>
          <a:ea typeface="ＭＳ Ｐゴシック" pitchFamily="96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>
          <a:solidFill>
            <a:schemeClr val="tx1"/>
          </a:solidFill>
          <a:latin typeface="Baskerville" charset="0"/>
          <a:ea typeface="+mn-ea"/>
          <a:cs typeface="ＭＳ Ｐゴシック" charset="-128"/>
        </a:defRPr>
      </a:lvl1pPr>
      <a:lvl2pPr marL="382588" indent="-1920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Baskerville" charset="0"/>
          <a:ea typeface="+mn-ea"/>
        </a:defRPr>
      </a:lvl2pPr>
      <a:lvl3pPr marL="765175" indent="-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Baskerville" charset="0"/>
          <a:ea typeface="+mn-ea"/>
        </a:defRPr>
      </a:lvl3pPr>
      <a:lvl4pPr marL="1139825" indent="-1841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Baskerville" charset="0"/>
          <a:ea typeface="+mn-ea"/>
        </a:defRPr>
      </a:lvl4pPr>
      <a:lvl5pPr marL="1522413" indent="-1873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Baskerville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0" y="5805264"/>
            <a:ext cx="9144001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0648"/>
            <a:ext cx="8724205" cy="603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43" y="6513958"/>
            <a:ext cx="301783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2052638"/>
            <a:ext cx="9144000" cy="166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v-SE" sz="6600" dirty="0">
                <a:solidFill>
                  <a:srgbClr val="000000"/>
                </a:solidFill>
                <a:latin typeface="+mj-lt"/>
              </a:rPr>
              <a:t>1</a:t>
            </a:r>
            <a:r>
              <a:rPr lang="sv-SE" sz="6600" dirty="0">
                <a:solidFill>
                  <a:srgbClr val="000000"/>
                </a:solidFill>
                <a:latin typeface="Gill Sans" charset="0"/>
              </a:rPr>
              <a:t>3 RÄTT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v-SE" sz="3600" dirty="0">
                <a:solidFill>
                  <a:srgbClr val="000000"/>
                </a:solidFill>
                <a:latin typeface="Gill Sans" charset="0"/>
              </a:rPr>
              <a:t>Tipset för att utveckla din stad eller ort!</a:t>
            </a:r>
          </a:p>
        </p:txBody>
      </p:sp>
    </p:spTree>
    <p:extLst>
      <p:ext uri="{BB962C8B-B14F-4D97-AF65-F5344CB8AC3E}">
        <p14:creationId xmlns:p14="http://schemas.microsoft.com/office/powerpoint/2010/main" val="31728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9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SKAPA ENGAGEMANG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2880320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Bejaka eldsjälar och initiativ från intressenterna i samverkan. 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Var en god lyssnare och låt deltagarna synas!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Tillsammans är starkt! </a:t>
            </a:r>
          </a:p>
        </p:txBody>
      </p:sp>
      <p:pic>
        <p:nvPicPr>
          <p:cNvPr id="4" name="Bildobjekt 3" descr="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17465" b="14480"/>
          <a:stretch/>
        </p:blipFill>
        <p:spPr>
          <a:xfrm>
            <a:off x="1187624" y="2010514"/>
            <a:ext cx="3024239" cy="30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</a:t>
            </a:r>
            <a:r>
              <a:rPr lang="sv-SE" sz="3600" dirty="0">
                <a:solidFill>
                  <a:srgbClr val="FF6600"/>
                </a:solidFill>
                <a:latin typeface="+mj-lt"/>
                <a:cs typeface="Gill Sans"/>
              </a:rPr>
              <a:t>1</a:t>
            </a:r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0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SKAPA MÖTESPLATSER</a:t>
            </a:r>
          </a:p>
        </p:txBody>
      </p:sp>
      <p:sp>
        <p:nvSpPr>
          <p:cNvPr id="3" name="Rektangel 2"/>
          <p:cNvSpPr/>
          <p:nvPr/>
        </p:nvSpPr>
        <p:spPr>
          <a:xfrm>
            <a:off x="4725212" y="1967995"/>
            <a:ext cx="3689176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Bjud in alla att ta del av det offentliga rummet Gör det enklare att umgås och mötas</a:t>
            </a:r>
          </a:p>
        </p:txBody>
      </p:sp>
      <p:pic>
        <p:nvPicPr>
          <p:cNvPr id="8" name="Bildobjekt 7" descr="IMG_692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11931"/>
          <a:stretch/>
        </p:blipFill>
        <p:spPr>
          <a:xfrm>
            <a:off x="1190801" y="1967995"/>
            <a:ext cx="2978684" cy="30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</a:t>
            </a:r>
            <a:r>
              <a:rPr lang="sv-SE" sz="3600" dirty="0">
                <a:solidFill>
                  <a:srgbClr val="FF6600"/>
                </a:solidFill>
                <a:latin typeface="+mj-lt"/>
                <a:cs typeface="Gill Sans"/>
              </a:rPr>
              <a:t>11</a:t>
            </a:r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MARKNADSFÖRING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3689176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Konkurrensen om uppmärksamhet är  stor.  Att avsätta resurser för marknadsföring är nödvändigt och viktigt.  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Aktiviteter kan skapa nyfikenhet och väcker uppmärksamhet. Sociala medier kan skapa gemenskap och tillhörighet. Utbudsannonsering kan påverka </a:t>
            </a:r>
            <a:r>
              <a:rPr lang="sv-SE" sz="1800" dirty="0" err="1">
                <a:solidFill>
                  <a:srgbClr val="000000"/>
                </a:solidFill>
                <a:latin typeface="Gill Sans"/>
                <a:cs typeface="Gill Sans"/>
              </a:rPr>
              <a:t>köpbeteende</a:t>
            </a: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. </a:t>
            </a:r>
          </a:p>
        </p:txBody>
      </p:sp>
      <p:pic>
        <p:nvPicPr>
          <p:cNvPr id="6" name="Bildobjekt 10" descr="Malmo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2" r="27151"/>
          <a:stretch/>
        </p:blipFill>
        <p:spPr bwMode="auto">
          <a:xfrm>
            <a:off x="1180499" y="1967995"/>
            <a:ext cx="3001816" cy="308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</a:t>
            </a:r>
            <a:r>
              <a:rPr lang="sv-SE" sz="3600" dirty="0">
                <a:solidFill>
                  <a:srgbClr val="FF6600"/>
                </a:solidFill>
                <a:latin typeface="+mj-lt"/>
                <a:cs typeface="Gill Sans"/>
              </a:rPr>
              <a:t>12</a:t>
            </a:r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VACKER CENTRUMMILJÖ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5633"/>
            <a:ext cx="3689176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Estetik och renhållning är viktiga faktorer för att skapa både attraktiv offentlig och kommersiell miljö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Var noga med detaljerna!</a:t>
            </a:r>
          </a:p>
        </p:txBody>
      </p:sp>
      <p:pic>
        <p:nvPicPr>
          <p:cNvPr id="5" name="Bildobjekt 4" descr="IMG_4658: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24222" b="7708"/>
          <a:stretch/>
        </p:blipFill>
        <p:spPr>
          <a:xfrm>
            <a:off x="1153988" y="1965633"/>
            <a:ext cx="3127524" cy="30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</a:t>
            </a:r>
            <a:r>
              <a:rPr lang="sv-SE" sz="3600" dirty="0">
                <a:solidFill>
                  <a:srgbClr val="FF6600"/>
                </a:solidFill>
                <a:latin typeface="+mj-lt"/>
                <a:cs typeface="Gill Sans"/>
              </a:rPr>
              <a:t>13</a:t>
            </a:r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BESLUTSAMHET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3689176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Tveka inte – beslut och handling krävs för att skapa utveckling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Skapa pilot-projekt och testa nya idéer i mindre skala</a:t>
            </a:r>
          </a:p>
        </p:txBody>
      </p:sp>
      <p:pic>
        <p:nvPicPr>
          <p:cNvPr id="5" name="Bildobjekt 4" descr="20120830105835327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-291" b="3970"/>
          <a:stretch/>
        </p:blipFill>
        <p:spPr>
          <a:xfrm>
            <a:off x="1176481" y="1967995"/>
            <a:ext cx="3034701" cy="29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</a:t>
            </a:r>
            <a:r>
              <a:rPr lang="sv-SE" sz="3600" dirty="0">
                <a:solidFill>
                  <a:srgbClr val="FF6600"/>
                </a:solidFill>
                <a:latin typeface="+mj-lt"/>
                <a:cs typeface="Gill Sans"/>
              </a:rPr>
              <a:t>1</a:t>
            </a:r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UNIKT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77621" y="1967995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Utveckla och stärk er unika identitet</a:t>
            </a:r>
          </a:p>
          <a:p>
            <a:pPr lvl="0"/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lvl="0"/>
            <a:r>
              <a:rPr lang="sv-SE" sz="1400" dirty="0">
                <a:solidFill>
                  <a:srgbClr val="000000"/>
                </a:solidFill>
                <a:latin typeface="Gill Sans"/>
                <a:cs typeface="Gill Sans"/>
              </a:rPr>
              <a:t>Unik (</a:t>
            </a:r>
            <a:r>
              <a:rPr lang="sv-SE" sz="1400" dirty="0" err="1">
                <a:solidFill>
                  <a:srgbClr val="000000"/>
                </a:solidFill>
                <a:latin typeface="Gill Sans"/>
                <a:cs typeface="Gill Sans"/>
              </a:rPr>
              <a:t>enl</a:t>
            </a:r>
            <a:r>
              <a:rPr lang="sv-SE" sz="1400" dirty="0">
                <a:solidFill>
                  <a:srgbClr val="000000"/>
                </a:solidFill>
                <a:latin typeface="Gill Sans"/>
                <a:cs typeface="Gill Sans"/>
              </a:rPr>
              <a:t> SAOL)</a:t>
            </a:r>
          </a:p>
          <a:p>
            <a:pPr marL="285750" lvl="0" indent="-285750">
              <a:buFontTx/>
              <a:buChar char="-"/>
            </a:pPr>
            <a:r>
              <a:rPr lang="sv-SE" sz="1400" dirty="0">
                <a:solidFill>
                  <a:srgbClr val="000000"/>
                </a:solidFill>
                <a:latin typeface="Gill Sans"/>
                <a:cs typeface="Gill Sans"/>
              </a:rPr>
              <a:t>Ensam i sitt slag</a:t>
            </a:r>
          </a:p>
          <a:p>
            <a:pPr marL="285750" lvl="0" indent="-285750">
              <a:buFontTx/>
              <a:buChar char="-"/>
            </a:pPr>
            <a:r>
              <a:rPr lang="sv-SE" sz="1400" dirty="0">
                <a:solidFill>
                  <a:srgbClr val="000000"/>
                </a:solidFill>
                <a:latin typeface="Gill Sans"/>
                <a:cs typeface="Gill Sans"/>
              </a:rPr>
              <a:t>Enastående</a:t>
            </a:r>
          </a:p>
          <a:p>
            <a:pPr marL="285750" lvl="0" indent="-285750">
              <a:buFontTx/>
              <a:buChar char="-"/>
            </a:pPr>
            <a:endParaRPr lang="sv-SE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7" name="Bildobjekt 6" descr="Örebro Marknadsafton_-_slottet_utsikt_-_2_juli_2006_0207_foto_Fredrik_Kellen[1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94" r="15460"/>
          <a:stretch/>
        </p:blipFill>
        <p:spPr bwMode="auto">
          <a:xfrm>
            <a:off x="1187624" y="1968108"/>
            <a:ext cx="3023558" cy="302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2 </a:t>
            </a:r>
          </a:p>
          <a:p>
            <a:pPr algn="ctr"/>
            <a:r>
              <a:rPr lang="sv-SE" sz="3600" dirty="0">
                <a:latin typeface="Gill Sans"/>
                <a:cs typeface="Gill Sans"/>
              </a:rPr>
              <a:t>POSITION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4440940" y="2167878"/>
            <a:ext cx="361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Positionera er i utvecklingen</a:t>
            </a:r>
          </a:p>
        </p:txBody>
      </p:sp>
      <p:pic>
        <p:nvPicPr>
          <p:cNvPr id="5" name="Bildobjekt 6" descr="Jonkoping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302" t="577" r="4394"/>
          <a:stretch/>
        </p:blipFill>
        <p:spPr bwMode="auto">
          <a:xfrm>
            <a:off x="1187624" y="2167878"/>
            <a:ext cx="2835249" cy="284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1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3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GEMENSAMMA INTRESSEN</a:t>
            </a:r>
          </a:p>
        </p:txBody>
      </p:sp>
      <p:pic>
        <p:nvPicPr>
          <p:cNvPr id="4" name="Bildobjekt 6" descr="Norrköping Spårvagn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4" r="166"/>
          <a:stretch/>
        </p:blipFill>
        <p:spPr bwMode="auto">
          <a:xfrm>
            <a:off x="1119521" y="2297532"/>
            <a:ext cx="3127524" cy="28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153025" y="2436031"/>
            <a:ext cx="3252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Fokus på gemensamma långsiktiga intressen – ta tusen små steg!</a:t>
            </a:r>
          </a:p>
        </p:txBody>
      </p:sp>
    </p:spTree>
    <p:extLst>
      <p:ext uri="{BB962C8B-B14F-4D97-AF65-F5344CB8AC3E}">
        <p14:creationId xmlns:p14="http://schemas.microsoft.com/office/powerpoint/2010/main" val="35015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4 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FÖRANKRAD VISION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3672408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Framtidstro är grundbulten för privata satsningar – en genomarbetad och förankrad vision är vägen dit.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Tryggheten skapar förutsättningarna.</a:t>
            </a:r>
          </a:p>
        </p:txBody>
      </p:sp>
      <p:pic>
        <p:nvPicPr>
          <p:cNvPr id="5" name="Bildobjekt 7" descr="DSC_0052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8"/>
          <a:stretch/>
        </p:blipFill>
        <p:spPr bwMode="auto">
          <a:xfrm>
            <a:off x="1158994" y="1967995"/>
            <a:ext cx="3028132" cy="29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5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ORGANISATION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345638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Organisera er på ett klokt sätt – så ni kan hantera både korta puckar och långa bollar</a:t>
            </a:r>
          </a:p>
        </p:txBody>
      </p:sp>
      <p:pic>
        <p:nvPicPr>
          <p:cNvPr id="6" name="Bildobjekt 6" descr="Smålandsbild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81" r="5920"/>
          <a:stretch/>
        </p:blipFill>
        <p:spPr bwMode="auto">
          <a:xfrm>
            <a:off x="1143000" y="1967995"/>
            <a:ext cx="3028132" cy="29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6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SAMVERKAN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67995"/>
            <a:ext cx="3689176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Samtala, </a:t>
            </a:r>
            <a:r>
              <a:rPr lang="sv-SE" sz="1800" dirty="0" err="1">
                <a:solidFill>
                  <a:srgbClr val="000000"/>
                </a:solidFill>
                <a:latin typeface="Gill Sans"/>
                <a:cs typeface="Gill Sans"/>
              </a:rPr>
              <a:t>nätverka</a:t>
            </a: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, samarbeta och samverka - tillsammans kommer </a:t>
            </a: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man så mycket längre!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Skapa förståelse för varandras verksamheter – kommun, fastighetsägare och näringsliv har olika perspektiv, men kan ha samma mål!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7" name="Bildobjekt 6" descr="Stora20torget2020Bor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73" r="8200"/>
          <a:stretch/>
        </p:blipFill>
        <p:spPr bwMode="auto">
          <a:xfrm>
            <a:off x="1143000" y="1967995"/>
            <a:ext cx="3028132" cy="29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3648" y="50743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7 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KREATIVITET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88024" y="1972630"/>
            <a:ext cx="273630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Stimulera goda idéer och initiativ – tänk nytt och annorlunda</a:t>
            </a:r>
          </a:p>
        </p:txBody>
      </p:sp>
      <p:pic>
        <p:nvPicPr>
          <p:cNvPr id="8" name="Bildobjekt 6" descr="IMG_156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2" r="20785"/>
          <a:stretch/>
        </p:blipFill>
        <p:spPr bwMode="auto">
          <a:xfrm>
            <a:off x="1150552" y="1981132"/>
            <a:ext cx="3066176" cy="30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5074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rgbClr val="FF6600"/>
                </a:solidFill>
                <a:latin typeface="Gill Sans"/>
                <a:cs typeface="Gill Sans"/>
              </a:rPr>
              <a:t>Tips nr 8</a:t>
            </a:r>
          </a:p>
          <a:p>
            <a:pPr algn="ctr"/>
            <a:r>
              <a:rPr lang="sv-SE" sz="3600" dirty="0">
                <a:solidFill>
                  <a:srgbClr val="000000"/>
                </a:solidFill>
                <a:latin typeface="Gill Sans"/>
                <a:cs typeface="Gill Sans"/>
              </a:rPr>
              <a:t>FÖRBÄTTRA TILLGÄNGLIGHET</a:t>
            </a:r>
          </a:p>
        </p:txBody>
      </p:sp>
      <p:pic>
        <p:nvPicPr>
          <p:cNvPr id="5" name="Bildobjekt 6" descr="Gagatan_i_Vaxj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6"/>
          <a:stretch/>
        </p:blipFill>
        <p:spPr bwMode="auto">
          <a:xfrm>
            <a:off x="1150552" y="1967995"/>
            <a:ext cx="3080689" cy="308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788024" y="1967995"/>
            <a:ext cx="3528392" cy="308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Arbeta aktivt med att förbättra tillgängligheten för besökare och kunder.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Enhetliga öppettider är viktigt för kunder.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Tydlig skyltning ökar tillgängligheten.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r>
              <a:rPr lang="sv-SE" sz="1800" dirty="0">
                <a:solidFill>
                  <a:srgbClr val="000000"/>
                </a:solidFill>
                <a:latin typeface="Gill Sans"/>
                <a:cs typeface="Gill Sans"/>
              </a:rPr>
              <a:t>Undanröj hinder!</a:t>
            </a: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lnSpc>
                <a:spcPct val="90000"/>
              </a:lnSpc>
              <a:buSzPct val="170000"/>
            </a:pPr>
            <a:endParaRPr lang="sv-SE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011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131313"/>
      </a:dk2>
      <a:lt2>
        <a:srgbClr val="808080"/>
      </a:lt2>
      <a:accent1>
        <a:srgbClr val="131313"/>
      </a:accent1>
      <a:accent2>
        <a:srgbClr val="4F5150"/>
      </a:accent2>
      <a:accent3>
        <a:srgbClr val="FFFFFF"/>
      </a:accent3>
      <a:accent4>
        <a:srgbClr val="000000"/>
      </a:accent4>
      <a:accent5>
        <a:srgbClr val="AAAAAA"/>
      </a:accent5>
      <a:accent6>
        <a:srgbClr val="474948"/>
      </a:accent6>
      <a:hlink>
        <a:srgbClr val="808080"/>
      </a:hlink>
      <a:folHlink>
        <a:srgbClr val="C0C0C0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">
        <a:dk1>
          <a:srgbClr val="000000"/>
        </a:dk1>
        <a:lt1>
          <a:srgbClr val="FFFFFF"/>
        </a:lt1>
        <a:dk2>
          <a:srgbClr val="131313"/>
        </a:dk2>
        <a:lt2>
          <a:srgbClr val="808080"/>
        </a:lt2>
        <a:accent1>
          <a:srgbClr val="131313"/>
        </a:accent1>
        <a:accent2>
          <a:srgbClr val="4F515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474948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346</Words>
  <Application>Microsoft Macintosh PowerPoint</Application>
  <PresentationFormat>Bildspel på skärmen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Baskerville</vt:lpstr>
      <vt:lpstr>Calibri</vt:lpstr>
      <vt:lpstr>Gill Sans</vt:lpstr>
      <vt:lpstr>Helvetica</vt:lpstr>
      <vt:lpstr>ＭＳ Ｐゴシック</vt:lpstr>
      <vt:lpstr>Arial</vt:lpstr>
      <vt:lpstr>Tom 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Svenska Stadskärnor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Bergman</dc:creator>
  <cp:lastModifiedBy>Sofie Holmgren</cp:lastModifiedBy>
  <cp:revision>14</cp:revision>
  <cp:lastPrinted>2015-10-01T11:26:25Z</cp:lastPrinted>
  <dcterms:created xsi:type="dcterms:W3CDTF">2015-09-10T14:08:36Z</dcterms:created>
  <dcterms:modified xsi:type="dcterms:W3CDTF">2018-03-27T14:02:10Z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